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94B9B-6C9E-48DF-BBA0-CA7038A886A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系統基模九：</a:t>
            </a:r>
            <a:r>
              <a:rPr lang="zh-TW" altLang="en-US" sz="3000" dirty="0" smtClean="0">
                <a:solidFill>
                  <a:schemeClr val="tx1"/>
                </a:solidFill>
              </a:rPr>
              <a:t>成長與投資不足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4419600"/>
            <a:ext cx="4800600" cy="1828800"/>
            <a:chOff x="96" y="2784"/>
            <a:chExt cx="3024" cy="1384"/>
          </a:xfrm>
        </p:grpSpPr>
        <p:sp>
          <p:nvSpPr>
            <p:cNvPr id="35911" name="Text Box 4"/>
            <p:cNvSpPr txBox="1">
              <a:spLocks noChangeArrowheads="1"/>
            </p:cNvSpPr>
            <p:nvPr/>
          </p:nvSpPr>
          <p:spPr bwMode="auto">
            <a:xfrm>
              <a:off x="96" y="2784"/>
              <a:ext cx="1800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:(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績效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  <p:sp>
          <p:nvSpPr>
            <p:cNvPr id="35912" name="Text Box 5"/>
            <p:cNvSpPr txBox="1">
              <a:spLocks noChangeArrowheads="1"/>
            </p:cNvSpPr>
            <p:nvPr/>
          </p:nvSpPr>
          <p:spPr bwMode="auto">
            <a:xfrm>
              <a:off x="1536" y="3031"/>
              <a:ext cx="1584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擴充產能績效</a:t>
              </a:r>
            </a:p>
          </p:txBody>
        </p:sp>
        <p:sp>
          <p:nvSpPr>
            <p:cNvPr id="35913" name="Text Box 6"/>
            <p:cNvSpPr txBox="1">
              <a:spLocks noChangeArrowheads="1"/>
            </p:cNvSpPr>
            <p:nvPr/>
          </p:nvSpPr>
          <p:spPr bwMode="auto">
            <a:xfrm>
              <a:off x="220" y="3632"/>
              <a:ext cx="1472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產能不足績效</a:t>
              </a:r>
            </a:p>
          </p:txBody>
        </p:sp>
        <p:sp>
          <p:nvSpPr>
            <p:cNvPr id="35914" name="Line 7"/>
            <p:cNvSpPr>
              <a:spLocks noChangeShapeType="1"/>
            </p:cNvSpPr>
            <p:nvPr/>
          </p:nvSpPr>
          <p:spPr bwMode="auto">
            <a:xfrm>
              <a:off x="264" y="3504"/>
              <a:ext cx="27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5" name="Line 8"/>
            <p:cNvSpPr>
              <a:spLocks noChangeShapeType="1"/>
            </p:cNvSpPr>
            <p:nvPr/>
          </p:nvSpPr>
          <p:spPr bwMode="auto">
            <a:xfrm flipV="1">
              <a:off x="1608" y="3056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6" name="Text Box 9"/>
            <p:cNvSpPr txBox="1">
              <a:spLocks noChangeArrowheads="1"/>
            </p:cNvSpPr>
            <p:nvPr/>
          </p:nvSpPr>
          <p:spPr bwMode="auto">
            <a:xfrm>
              <a:off x="2234" y="3444"/>
              <a:ext cx="706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5917" name="Freeform 10"/>
            <p:cNvSpPr>
              <a:spLocks/>
            </p:cNvSpPr>
            <p:nvPr/>
          </p:nvSpPr>
          <p:spPr bwMode="auto">
            <a:xfrm>
              <a:off x="1608" y="2832"/>
              <a:ext cx="1392" cy="672"/>
            </a:xfrm>
            <a:custGeom>
              <a:avLst/>
              <a:gdLst>
                <a:gd name="T0" fmla="*/ 0 w 1536"/>
                <a:gd name="T1" fmla="*/ 672 h 672"/>
                <a:gd name="T2" fmla="*/ 777 w 1536"/>
                <a:gd name="T3" fmla="*/ 480 h 672"/>
                <a:gd name="T4" fmla="*/ 1037 w 1536"/>
                <a:gd name="T5" fmla="*/ 0 h 672"/>
                <a:gd name="T6" fmla="*/ 0 60000 65536"/>
                <a:gd name="T7" fmla="*/ 0 60000 65536"/>
                <a:gd name="T8" fmla="*/ 0 60000 65536"/>
                <a:gd name="T9" fmla="*/ 0 w 1536"/>
                <a:gd name="T10" fmla="*/ 0 h 672"/>
                <a:gd name="T11" fmla="*/ 1536 w 153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672">
                  <a:moveTo>
                    <a:pt x="0" y="672"/>
                  </a:moveTo>
                  <a:cubicBezTo>
                    <a:pt x="448" y="632"/>
                    <a:pt x="896" y="592"/>
                    <a:pt x="1152" y="480"/>
                  </a:cubicBezTo>
                  <a:cubicBezTo>
                    <a:pt x="1408" y="368"/>
                    <a:pt x="1472" y="184"/>
                    <a:pt x="15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8" name="Freeform 11"/>
            <p:cNvSpPr>
              <a:spLocks/>
            </p:cNvSpPr>
            <p:nvPr/>
          </p:nvSpPr>
          <p:spPr bwMode="auto">
            <a:xfrm flipH="1" flipV="1">
              <a:off x="336" y="3496"/>
              <a:ext cx="1248" cy="672"/>
            </a:xfrm>
            <a:custGeom>
              <a:avLst/>
              <a:gdLst>
                <a:gd name="T0" fmla="*/ 0 w 1536"/>
                <a:gd name="T1" fmla="*/ 672 h 672"/>
                <a:gd name="T2" fmla="*/ 502 w 1536"/>
                <a:gd name="T3" fmla="*/ 480 h 672"/>
                <a:gd name="T4" fmla="*/ 669 w 1536"/>
                <a:gd name="T5" fmla="*/ 0 h 672"/>
                <a:gd name="T6" fmla="*/ 0 60000 65536"/>
                <a:gd name="T7" fmla="*/ 0 60000 65536"/>
                <a:gd name="T8" fmla="*/ 0 60000 65536"/>
                <a:gd name="T9" fmla="*/ 0 w 1536"/>
                <a:gd name="T10" fmla="*/ 0 h 672"/>
                <a:gd name="T11" fmla="*/ 1536 w 153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672">
                  <a:moveTo>
                    <a:pt x="0" y="672"/>
                  </a:moveTo>
                  <a:cubicBezTo>
                    <a:pt x="448" y="632"/>
                    <a:pt x="896" y="592"/>
                    <a:pt x="1152" y="480"/>
                  </a:cubicBezTo>
                  <a:cubicBezTo>
                    <a:pt x="1408" y="368"/>
                    <a:pt x="1472" y="184"/>
                    <a:pt x="153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4940" name="Text Box 12"/>
          <p:cNvSpPr txBox="1">
            <a:spLocks noChangeArrowheads="1"/>
          </p:cNvSpPr>
          <p:nvPr/>
        </p:nvSpPr>
        <p:spPr bwMode="auto">
          <a:xfrm>
            <a:off x="4953000" y="990600"/>
            <a:ext cx="4191000" cy="28315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0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市場需求增加  普遍成長  服務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績效更加不良  投資產能  滯延 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 現有產能不及  營業績效有限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#5 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市場需求仍增加  普遍成長 </a:t>
            </a:r>
            <a:r>
              <a:rPr lang="zh-TW" altLang="en-US" sz="2000" dirty="0">
                <a:solidFill>
                  <a:srgbClr val="DDDDDD"/>
                </a:solidFill>
                <a:latin typeface="Times New Roman" pitchFamily="18" charset="0"/>
                <a:ea typeface="標楷體" pitchFamily="65" charset="-120"/>
              </a:rPr>
              <a:t>服 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rgbClr val="DDDDDD"/>
                </a:solidFill>
                <a:latin typeface="Times New Roman" pitchFamily="18" charset="0"/>
                <a:ea typeface="標楷體" pitchFamily="65" charset="-120"/>
              </a:rPr>
              <a:t>         務績效更加不良  投資產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能  現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有產能漸增  營業績效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仍</a:t>
            </a:r>
            <a:r>
              <a:rPr lang="zh-TW" altLang="en-US" sz="200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有限</a:t>
            </a:r>
            <a:endParaRPr lang="zh-TW" altLang="en-US" sz="2400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368300" y="1073150"/>
            <a:ext cx="990600" cy="3968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5848" name="Text Box 14"/>
          <p:cNvSpPr txBox="1">
            <a:spLocks noChangeArrowheads="1"/>
          </p:cNvSpPr>
          <p:nvPr/>
        </p:nvSpPr>
        <p:spPr bwMode="auto">
          <a:xfrm>
            <a:off x="4343400" y="1143000"/>
            <a:ext cx="501650" cy="1550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績效標準</a:t>
            </a:r>
          </a:p>
        </p:txBody>
      </p:sp>
      <p:sp>
        <p:nvSpPr>
          <p:cNvPr id="35849" name="Oval 15"/>
          <p:cNvSpPr>
            <a:spLocks noChangeArrowheads="1"/>
          </p:cNvSpPr>
          <p:nvPr/>
        </p:nvSpPr>
        <p:spPr bwMode="auto">
          <a:xfrm>
            <a:off x="895350" y="1447800"/>
            <a:ext cx="14097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0" name="Oval 16"/>
          <p:cNvSpPr>
            <a:spLocks noChangeArrowheads="1"/>
          </p:cNvSpPr>
          <p:nvPr/>
        </p:nvSpPr>
        <p:spPr bwMode="auto">
          <a:xfrm>
            <a:off x="2590800" y="1295400"/>
            <a:ext cx="13716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1" name="Oval 17"/>
          <p:cNvSpPr>
            <a:spLocks noChangeArrowheads="1"/>
          </p:cNvSpPr>
          <p:nvPr/>
        </p:nvSpPr>
        <p:spPr bwMode="auto">
          <a:xfrm>
            <a:off x="1524000" y="2590800"/>
            <a:ext cx="2590800" cy="13938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2" name="Text Box 18"/>
          <p:cNvSpPr txBox="1">
            <a:spLocks noChangeArrowheads="1"/>
          </p:cNvSpPr>
          <p:nvPr/>
        </p:nvSpPr>
        <p:spPr bwMode="auto">
          <a:xfrm>
            <a:off x="266700" y="1657350"/>
            <a:ext cx="952500" cy="7143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成長行動</a:t>
            </a:r>
          </a:p>
        </p:txBody>
      </p:sp>
      <p:sp>
        <p:nvSpPr>
          <p:cNvPr id="35853" name="Text Box 19"/>
          <p:cNvSpPr txBox="1">
            <a:spLocks noChangeArrowheads="1"/>
          </p:cNvSpPr>
          <p:nvPr/>
        </p:nvSpPr>
        <p:spPr bwMode="auto">
          <a:xfrm>
            <a:off x="1752600" y="1676400"/>
            <a:ext cx="12192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市場需求</a:t>
            </a:r>
          </a:p>
        </p:txBody>
      </p:sp>
      <p:sp>
        <p:nvSpPr>
          <p:cNvPr id="35854" name="Text Box 20"/>
          <p:cNvSpPr txBox="1">
            <a:spLocks noChangeArrowheads="1"/>
          </p:cNvSpPr>
          <p:nvPr/>
        </p:nvSpPr>
        <p:spPr bwMode="auto">
          <a:xfrm>
            <a:off x="2895600" y="2286000"/>
            <a:ext cx="131445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服務績效</a:t>
            </a:r>
          </a:p>
        </p:txBody>
      </p:sp>
      <p:sp>
        <p:nvSpPr>
          <p:cNvPr id="35855" name="Text Box 21"/>
          <p:cNvSpPr txBox="1">
            <a:spLocks noChangeArrowheads="1"/>
          </p:cNvSpPr>
          <p:nvPr/>
        </p:nvSpPr>
        <p:spPr bwMode="auto">
          <a:xfrm>
            <a:off x="609600" y="2743200"/>
            <a:ext cx="16764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現有產能</a:t>
            </a:r>
          </a:p>
        </p:txBody>
      </p:sp>
      <p:sp>
        <p:nvSpPr>
          <p:cNvPr id="35856" name="Text Box 22"/>
          <p:cNvSpPr txBox="1">
            <a:spLocks noChangeArrowheads="1"/>
          </p:cNvSpPr>
          <p:nvPr/>
        </p:nvSpPr>
        <p:spPr bwMode="auto">
          <a:xfrm>
            <a:off x="1752600" y="3810000"/>
            <a:ext cx="1795463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產能投資</a:t>
            </a:r>
          </a:p>
        </p:txBody>
      </p:sp>
      <p:sp>
        <p:nvSpPr>
          <p:cNvPr id="35857" name="Text Box 23"/>
          <p:cNvSpPr txBox="1">
            <a:spLocks noChangeArrowheads="1"/>
          </p:cNvSpPr>
          <p:nvPr/>
        </p:nvSpPr>
        <p:spPr bwMode="auto">
          <a:xfrm>
            <a:off x="3003550" y="3121025"/>
            <a:ext cx="16891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投資需求</a:t>
            </a:r>
          </a:p>
        </p:txBody>
      </p:sp>
      <p:sp>
        <p:nvSpPr>
          <p:cNvPr id="35858" name="Line 24"/>
          <p:cNvSpPr>
            <a:spLocks noChangeShapeType="1"/>
          </p:cNvSpPr>
          <p:nvPr/>
        </p:nvSpPr>
        <p:spPr bwMode="auto">
          <a:xfrm flipH="1">
            <a:off x="4171950" y="2743200"/>
            <a:ext cx="342900" cy="422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590800" y="2209800"/>
            <a:ext cx="228600" cy="195263"/>
            <a:chOff x="6576" y="1920"/>
            <a:chExt cx="152" cy="140"/>
          </a:xfrm>
        </p:grpSpPr>
        <p:sp>
          <p:nvSpPr>
            <p:cNvPr id="35909" name="Oval 26"/>
            <p:cNvSpPr>
              <a:spLocks noChangeArrowheads="1"/>
            </p:cNvSpPr>
            <p:nvPr/>
          </p:nvSpPr>
          <p:spPr bwMode="auto">
            <a:xfrm>
              <a:off x="6576" y="1920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10" name="Line 27"/>
            <p:cNvSpPr>
              <a:spLocks noChangeShapeType="1"/>
            </p:cNvSpPr>
            <p:nvPr/>
          </p:nvSpPr>
          <p:spPr bwMode="auto">
            <a:xfrm rot="-5400000">
              <a:off x="6656" y="1912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5860" name="Line 28"/>
          <p:cNvSpPr>
            <a:spLocks noChangeShapeType="1"/>
          </p:cNvSpPr>
          <p:nvPr/>
        </p:nvSpPr>
        <p:spPr bwMode="auto">
          <a:xfrm rot="-4913708">
            <a:off x="2856706" y="25534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1" name="Line 29"/>
          <p:cNvSpPr>
            <a:spLocks noChangeShapeType="1"/>
          </p:cNvSpPr>
          <p:nvPr/>
        </p:nvSpPr>
        <p:spPr bwMode="auto">
          <a:xfrm rot="-1587149">
            <a:off x="4038600" y="3048000"/>
            <a:ext cx="1588" cy="69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2" name="Line 30"/>
          <p:cNvSpPr>
            <a:spLocks noChangeShapeType="1"/>
          </p:cNvSpPr>
          <p:nvPr/>
        </p:nvSpPr>
        <p:spPr bwMode="auto">
          <a:xfrm rot="20211438" flipH="1">
            <a:off x="2057400" y="1676400"/>
            <a:ext cx="28575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3" name="Line 31"/>
          <p:cNvSpPr>
            <a:spLocks noChangeShapeType="1"/>
          </p:cNvSpPr>
          <p:nvPr/>
        </p:nvSpPr>
        <p:spPr bwMode="auto">
          <a:xfrm rot="7985217">
            <a:off x="1027906" y="23248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4" name="Line 32"/>
          <p:cNvSpPr>
            <a:spLocks noChangeShapeType="1"/>
          </p:cNvSpPr>
          <p:nvPr/>
        </p:nvSpPr>
        <p:spPr bwMode="auto">
          <a:xfrm rot="4044453">
            <a:off x="3542506" y="3848894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5" name="Line 33"/>
          <p:cNvSpPr>
            <a:spLocks noChangeShapeType="1"/>
          </p:cNvSpPr>
          <p:nvPr/>
        </p:nvSpPr>
        <p:spPr bwMode="auto">
          <a:xfrm rot="10217047">
            <a:off x="1524000" y="3124200"/>
            <a:ext cx="1588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6" name="Line 34"/>
          <p:cNvSpPr>
            <a:spLocks noChangeShapeType="1"/>
          </p:cNvSpPr>
          <p:nvPr/>
        </p:nvSpPr>
        <p:spPr bwMode="auto">
          <a:xfrm rot="3395277">
            <a:off x="2549525" y="1641475"/>
            <a:ext cx="1588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67" name="Line 35"/>
          <p:cNvSpPr>
            <a:spLocks noChangeShapeType="1"/>
          </p:cNvSpPr>
          <p:nvPr/>
        </p:nvSpPr>
        <p:spPr bwMode="auto">
          <a:xfrm rot="-2673219">
            <a:off x="2895600" y="2438400"/>
            <a:ext cx="1588" cy="69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581400" y="2819400"/>
            <a:ext cx="200025" cy="169863"/>
            <a:chOff x="6576" y="1920"/>
            <a:chExt cx="152" cy="140"/>
          </a:xfrm>
        </p:grpSpPr>
        <p:sp>
          <p:nvSpPr>
            <p:cNvPr id="35907" name="Oval 37"/>
            <p:cNvSpPr>
              <a:spLocks noChangeArrowheads="1"/>
            </p:cNvSpPr>
            <p:nvPr/>
          </p:nvSpPr>
          <p:spPr bwMode="auto">
            <a:xfrm>
              <a:off x="6576" y="1920"/>
              <a:ext cx="144" cy="1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8" name="Line 38"/>
            <p:cNvSpPr>
              <a:spLocks noChangeShapeType="1"/>
            </p:cNvSpPr>
            <p:nvPr/>
          </p:nvSpPr>
          <p:spPr bwMode="auto">
            <a:xfrm rot="-5400000">
              <a:off x="6656" y="1912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638550" y="3676650"/>
            <a:ext cx="196850" cy="184150"/>
            <a:chOff x="3744" y="1056"/>
            <a:chExt cx="192" cy="192"/>
          </a:xfrm>
        </p:grpSpPr>
        <p:sp>
          <p:nvSpPr>
            <p:cNvPr id="35904" name="Oval 40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5" name="Line 4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6" name="Line 4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43200" y="1295400"/>
            <a:ext cx="228600" cy="212725"/>
            <a:chOff x="3744" y="1056"/>
            <a:chExt cx="192" cy="192"/>
          </a:xfrm>
        </p:grpSpPr>
        <p:sp>
          <p:nvSpPr>
            <p:cNvPr id="35901" name="Oval 44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2" name="Line 45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3" name="Line 46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543050" y="3448050"/>
            <a:ext cx="190500" cy="176213"/>
            <a:chOff x="3744" y="1056"/>
            <a:chExt cx="192" cy="192"/>
          </a:xfrm>
        </p:grpSpPr>
        <p:sp>
          <p:nvSpPr>
            <p:cNvPr id="35898" name="Oval 4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9" name="Line 4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900" name="Line 5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428750" y="2400300"/>
            <a:ext cx="228600" cy="212725"/>
            <a:chOff x="3744" y="1056"/>
            <a:chExt cx="192" cy="192"/>
          </a:xfrm>
        </p:grpSpPr>
        <p:sp>
          <p:nvSpPr>
            <p:cNvPr id="35895" name="Oval 5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6" name="Line 5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7" name="Line 5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1676400" y="1371600"/>
            <a:ext cx="228600" cy="212725"/>
            <a:chOff x="3744" y="1056"/>
            <a:chExt cx="192" cy="192"/>
          </a:xfrm>
        </p:grpSpPr>
        <p:sp>
          <p:nvSpPr>
            <p:cNvPr id="35892" name="Oval 5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3" name="Line 5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4" name="Line 5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5842" name="Object 59"/>
          <p:cNvGraphicFramePr>
            <a:graphicFrameLocks noChangeAspect="1"/>
          </p:cNvGraphicFramePr>
          <p:nvPr/>
        </p:nvGraphicFramePr>
        <p:xfrm>
          <a:off x="1600200" y="3657600"/>
          <a:ext cx="285750" cy="114300"/>
        </p:xfrm>
        <a:graphic>
          <a:graphicData uri="http://schemas.openxmlformats.org/presentationml/2006/ole">
            <p:oleObj spid="_x0000_s7173" name="點陣圖影像" r:id="rId3" imgW="285866" imgH="114467" progId="PBrush">
              <p:embed/>
            </p:oleObj>
          </a:graphicData>
        </a:graphic>
      </p:graphicFrame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514600" y="2667000"/>
            <a:ext cx="196850" cy="184150"/>
            <a:chOff x="3744" y="1056"/>
            <a:chExt cx="192" cy="192"/>
          </a:xfrm>
        </p:grpSpPr>
        <p:sp>
          <p:nvSpPr>
            <p:cNvPr id="35889" name="Oval 61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0" name="Line 62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91" name="Line 63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4400550" y="2876550"/>
            <a:ext cx="196850" cy="184150"/>
            <a:chOff x="3744" y="1056"/>
            <a:chExt cx="192" cy="192"/>
          </a:xfrm>
        </p:grpSpPr>
        <p:sp>
          <p:nvSpPr>
            <p:cNvPr id="35886" name="Oval 65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7" name="Line 66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8" name="Line 67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1295400" y="1828800"/>
            <a:ext cx="393700" cy="330200"/>
            <a:chOff x="1584" y="2064"/>
            <a:chExt cx="248" cy="208"/>
          </a:xfrm>
        </p:grpSpPr>
        <p:sp>
          <p:nvSpPr>
            <p:cNvPr id="35883" name="Line 69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4" name="Line 70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5" name="Freeform 71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3" name="Group 72"/>
          <p:cNvGrpSpPr>
            <a:grpSpLocks/>
          </p:cNvGrpSpPr>
          <p:nvPr/>
        </p:nvGrpSpPr>
        <p:grpSpPr bwMode="auto">
          <a:xfrm>
            <a:off x="3200400" y="1752600"/>
            <a:ext cx="381000" cy="330200"/>
            <a:chOff x="1104" y="1104"/>
            <a:chExt cx="240" cy="208"/>
          </a:xfrm>
        </p:grpSpPr>
        <p:sp>
          <p:nvSpPr>
            <p:cNvPr id="35881" name="Line 73"/>
            <p:cNvSpPr>
              <a:spLocks noChangeShapeType="1"/>
            </p:cNvSpPr>
            <p:nvPr/>
          </p:nvSpPr>
          <p:spPr bwMode="auto">
            <a:xfrm rot="-5400000">
              <a:off x="1246" y="1184"/>
              <a:ext cx="0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2" name="Freeform 74"/>
            <p:cNvSpPr>
              <a:spLocks/>
            </p:cNvSpPr>
            <p:nvPr/>
          </p:nvSpPr>
          <p:spPr bwMode="auto">
            <a:xfrm>
              <a:off x="110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2286000" y="3200400"/>
            <a:ext cx="393700" cy="330200"/>
            <a:chOff x="2160" y="1632"/>
            <a:chExt cx="248" cy="208"/>
          </a:xfrm>
        </p:grpSpPr>
        <p:sp>
          <p:nvSpPr>
            <p:cNvPr id="35879" name="Line 76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880" name="Freeform 77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49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40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285</TotalTime>
  <Words>41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教學目標</vt:lpstr>
      <vt:lpstr>點陣圖影像</vt:lpstr>
      <vt:lpstr>系統基模九：成長與投資不足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16</cp:revision>
  <dcterms:created xsi:type="dcterms:W3CDTF">2010-07-14T13:14:22Z</dcterms:created>
  <dcterms:modified xsi:type="dcterms:W3CDTF">2013-11-12T06:35:00Z</dcterms:modified>
</cp:coreProperties>
</file>